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64" r:id="rId5"/>
    <p:sldId id="276" r:id="rId6"/>
    <p:sldId id="296" r:id="rId7"/>
    <p:sldId id="282" r:id="rId8"/>
    <p:sldId id="294" r:id="rId9"/>
    <p:sldId id="295" r:id="rId10"/>
    <p:sldId id="266" r:id="rId11"/>
  </p:sldIdLst>
  <p:sldSz cx="12188825" cy="6858000"/>
  <p:notesSz cx="6858000" cy="9144000"/>
  <p:defaultTextStyle>
    <a:defPPr rtl="0">
      <a:defRPr lang="de-de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7D21"/>
    <a:srgbClr val="E32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howGuides="1">
      <p:cViewPr varScale="1">
        <p:scale>
          <a:sx n="127" d="100"/>
          <a:sy n="127" d="100"/>
        </p:scale>
        <p:origin x="576" y="19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5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D8471CA7-C7F5-4357-8634-245DFB53626A}" type="datetime1">
              <a:rPr lang="de-DE" smtClean="0">
                <a:solidFill>
                  <a:schemeClr val="tx2"/>
                </a:solidFill>
              </a:rPr>
              <a:t>05.01.26</a:t>
            </a:fld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de-DE" smtClean="0">
                <a:solidFill>
                  <a:schemeClr val="tx2"/>
                </a:solidFill>
              </a:rPr>
              <a:pPr algn="r" rtl="0"/>
              <a:t>‹Nr.›</a:t>
            </a:fld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EBD9EDEE-B7FC-48B6-84C2-4E9B2A4DEB5D}" type="datetime1">
              <a:rPr lang="de-DE" smtClean="0"/>
              <a:pPr/>
              <a:t>05.01.26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 dirty="0"/>
              <a:t>Textmasterformat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de-DE" noProof="0"/>
              <a:t>Master-Untertitelformat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1701800"/>
            <a:ext cx="10157354" cy="4394200"/>
          </a:xfrm>
        </p:spPr>
        <p:txBody>
          <a:bodyPr vert="eaVert" rtlCol="0"/>
          <a:lstStyle/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3C53170-3258-4451-8276-C388C383B5A5}" type="datetime1">
              <a:rPr lang="de-DE" smtClean="0"/>
              <a:pPr/>
              <a:t>05.01.26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AB646A6-A3F4-4A74-A98A-2E7AEF4EF1AF}" type="datetime1">
              <a:rPr lang="de-DE" smtClean="0"/>
              <a:pPr/>
              <a:t>05.01.26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2466800-FCC4-40ED-8121-852392402905}" type="datetime1">
              <a:rPr lang="de-DE" smtClean="0"/>
              <a:pPr/>
              <a:t>05.01.26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5053304" cy="4470400"/>
          </a:xfrm>
        </p:spPr>
        <p:txBody>
          <a:bodyPr rtlCol="0">
            <a:normAutofit/>
          </a:bodyPr>
          <a:lstStyle>
            <a:lvl1pPr algn="l" rtl="0">
              <a:defRPr sz="2300" baseline="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46811" y="1701800"/>
            <a:ext cx="5027852" cy="4470400"/>
          </a:xfrm>
        </p:spPr>
        <p:txBody>
          <a:bodyPr rtlCol="0">
            <a:normAutofit/>
          </a:bodyPr>
          <a:lstStyle>
            <a:lvl1pPr algn="l" rtl="0">
              <a:defRPr sz="23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BD3B511-74A1-49C1-8BBF-6E5801F20CF1}" type="datetime1">
              <a:rPr lang="de-DE" smtClean="0"/>
              <a:pPr/>
              <a:t>05.01.26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6771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2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de-DE" noProof="0" dirty="0"/>
              <a:t>Textmasterformate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1117309" y="2349500"/>
            <a:ext cx="4977104" cy="3822699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6771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2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de-DE" noProof="0" dirty="0"/>
              <a:t>Textmasterformate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297559" y="2349500"/>
            <a:ext cx="4977104" cy="38227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495B4C8-53B4-41A2-BC27-1A17041F23EC}" type="datetime1">
              <a:rPr lang="de-DE" smtClean="0"/>
              <a:pPr/>
              <a:t>05.01.26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121F4CC-59E5-46B4-B50C-58254FB25E79}" type="datetime1">
              <a:rPr lang="de-DE" smtClean="0"/>
              <a:pPr/>
              <a:t>05.01.26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BBF8962-F33D-41F6-B966-B9C74FFE9417}" type="datetime1">
              <a:rPr lang="de-DE" smtClean="0"/>
              <a:pPr/>
              <a:t>05.01.26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de-DE" noProof="0" dirty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49111FD-66A0-445D-8D3E-E2E26D9FA204}" type="datetime1">
              <a:rPr lang="de-DE" smtClean="0"/>
              <a:pPr/>
              <a:t>05.01.26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de-DE" noProof="0" dirty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81C9C88-B364-42F9-97DA-AB3AB30F19DE}" type="datetime1">
              <a:rPr lang="de-DE" smtClean="0"/>
              <a:pPr/>
              <a:t>05.01.26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de-DE" noProof="0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de-DE" noProof="0" dirty="0"/>
              <a:t>Textmasterformat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6580EDB4-80EA-4326-BCA5-E9CE28A4E771}" type="datetime1">
              <a:rPr lang="de-DE" smtClean="0"/>
              <a:pPr/>
              <a:t>05.01.26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de" dirty="0"/>
              <a:t>Leseförderung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85000" lnSpcReduction="20000"/>
          </a:bodyPr>
          <a:lstStyle/>
          <a:p>
            <a:pPr rtl="0"/>
            <a:r>
              <a:rPr lang="de-DE" dirty="0"/>
              <a:t>an der </a:t>
            </a:r>
            <a:r>
              <a:rPr lang="de-DE" dirty="0" err="1"/>
              <a:t>GeKv</a:t>
            </a:r>
            <a:endParaRPr lang="de-DE" dirty="0"/>
          </a:p>
          <a:p>
            <a:pPr rtl="0"/>
            <a:endParaRPr lang="de-DE" dirty="0"/>
          </a:p>
          <a:p>
            <a:pPr rtl="0"/>
            <a:r>
              <a:rPr lang="de-DE" dirty="0"/>
              <a:t>TUR, WEI, BIE, HEI, THE, SEI, TRE, BOU, PUT, JEN, TEL, JAK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27600F5-3758-EF36-96E1-6672F5C1D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876" y="332656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" dirty="0"/>
              <a:t>1. Lesekompetenz</a:t>
            </a:r>
            <a:endParaRPr lang="en-US" dirty="0"/>
          </a:p>
        </p:txBody>
      </p:sp>
      <p:sp>
        <p:nvSpPr>
          <p:cNvPr id="14" name="Inhaltsplatzhalter 13"/>
          <p:cNvSpPr>
            <a:spLocks noGrp="1"/>
          </p:cNvSpPr>
          <p:nvPr>
            <p:ph idx="1"/>
          </p:nvPr>
        </p:nvSpPr>
        <p:spPr>
          <a:xfrm>
            <a:off x="1117309" y="2204864"/>
            <a:ext cx="10157354" cy="3599408"/>
          </a:xfrm>
        </p:spPr>
        <p:txBody>
          <a:bodyPr rtlCol="0">
            <a:normAutofit/>
          </a:bodyPr>
          <a:lstStyle/>
          <a:p>
            <a:pPr rtl="0"/>
            <a:r>
              <a:rPr lang="de-DE" sz="2800" dirty="0"/>
              <a:t>… ist </a:t>
            </a:r>
            <a:r>
              <a:rPr lang="de-DE" sz="2800" b="1" dirty="0"/>
              <a:t>wesentliche Grundlage </a:t>
            </a:r>
            <a:r>
              <a:rPr lang="de-DE" sz="2800" dirty="0"/>
              <a:t>für das schulische und außerschulische </a:t>
            </a:r>
            <a:r>
              <a:rPr lang="de-DE" sz="2800" b="1" dirty="0"/>
              <a:t>Lernen</a:t>
            </a:r>
            <a:r>
              <a:rPr lang="de-DE" sz="2800" dirty="0"/>
              <a:t>. </a:t>
            </a:r>
          </a:p>
          <a:p>
            <a:pPr rtl="0"/>
            <a:r>
              <a:rPr lang="de-DE" sz="2800" dirty="0"/>
              <a:t>… ist der </a:t>
            </a:r>
            <a:r>
              <a:rPr lang="de-DE" sz="2800" b="1" dirty="0"/>
              <a:t>Schlüssel für gesellschaftliche Teilhabe </a:t>
            </a:r>
            <a:r>
              <a:rPr lang="de-DE" sz="2800" dirty="0"/>
              <a:t>und somit ausschlaggebend für den weiteren Lebensweg von Kindern. </a:t>
            </a:r>
            <a:endParaRPr lang="de" sz="2800" dirty="0"/>
          </a:p>
          <a:p>
            <a:pPr rtl="0"/>
            <a:r>
              <a:rPr lang="de" sz="2800" dirty="0"/>
              <a:t>… damit </a:t>
            </a:r>
            <a:r>
              <a:rPr lang="de" sz="2800" b="1" dirty="0"/>
              <a:t>Querschnittsaufgabe</a:t>
            </a:r>
            <a:r>
              <a:rPr lang="de" sz="2800" dirty="0"/>
              <a:t> von Elternhaus und Schule, i. e. </a:t>
            </a:r>
            <a:r>
              <a:rPr lang="de" sz="2800" u="sng" dirty="0"/>
              <a:t>aller</a:t>
            </a:r>
            <a:r>
              <a:rPr lang="de" sz="2800" dirty="0"/>
              <a:t> Unterrichtsfächer.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3A2F2CE-18D3-F6ED-0CA2-64758D8B4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812" y="5472524"/>
            <a:ext cx="1918886" cy="103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833B0-A49B-7689-8659-608B24DAE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2">
            <a:extLst>
              <a:ext uri="{FF2B5EF4-FFF2-40B4-BE49-F238E27FC236}">
                <a16:creationId xmlns:a16="http://schemas.microsoft.com/office/drawing/2014/main" id="{31F3F19B-960B-BEC9-28FF-DE124BB45B8C}"/>
              </a:ext>
            </a:extLst>
          </p:cNvPr>
          <p:cNvSpPr txBox="1">
            <a:spLocks/>
          </p:cNvSpPr>
          <p:nvPr/>
        </p:nvSpPr>
        <p:spPr>
          <a:xfrm>
            <a:off x="3430116" y="-315416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5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2. </a:t>
            </a:r>
            <a:r>
              <a:rPr lang="en-US" sz="4400" dirty="0" err="1"/>
              <a:t>Leseförderung</a:t>
            </a:r>
            <a:r>
              <a:rPr lang="en-US" sz="4400" dirty="0"/>
              <a:t> an </a:t>
            </a:r>
            <a:r>
              <a:rPr lang="en-US" sz="4400" dirty="0" err="1"/>
              <a:t>GeKv</a:t>
            </a:r>
            <a:endParaRPr lang="en-US" sz="4400" dirty="0"/>
          </a:p>
        </p:txBody>
      </p:sp>
      <p:sp>
        <p:nvSpPr>
          <p:cNvPr id="7" name="Inhaltsplatzhalter 13">
            <a:extLst>
              <a:ext uri="{FF2B5EF4-FFF2-40B4-BE49-F238E27FC236}">
                <a16:creationId xmlns:a16="http://schemas.microsoft.com/office/drawing/2014/main" id="{7CD78D80-4E80-19E0-5C2C-9BF5292BCEA1}"/>
              </a:ext>
            </a:extLst>
          </p:cNvPr>
          <p:cNvSpPr txBox="1">
            <a:spLocks/>
          </p:cNvSpPr>
          <p:nvPr/>
        </p:nvSpPr>
        <p:spPr>
          <a:xfrm>
            <a:off x="3790156" y="1447371"/>
            <a:ext cx="8136904" cy="51120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8" name="Inhaltsplatzhalter 13">
            <a:extLst>
              <a:ext uri="{FF2B5EF4-FFF2-40B4-BE49-F238E27FC236}">
                <a16:creationId xmlns:a16="http://schemas.microsoft.com/office/drawing/2014/main" id="{BF1F6841-9FF0-B67B-5CD0-F875CE27B3F4}"/>
              </a:ext>
            </a:extLst>
          </p:cNvPr>
          <p:cNvSpPr txBox="1">
            <a:spLocks/>
          </p:cNvSpPr>
          <p:nvPr/>
        </p:nvSpPr>
        <p:spPr>
          <a:xfrm>
            <a:off x="3610136" y="1196752"/>
            <a:ext cx="8496944" cy="51120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err="1"/>
              <a:t>Unterrichtiche</a:t>
            </a:r>
            <a:r>
              <a:rPr lang="en-US" b="1" dirty="0"/>
              <a:t> </a:t>
            </a:r>
            <a:r>
              <a:rPr lang="en-US" b="1" dirty="0" err="1"/>
              <a:t>Maßnahmen</a:t>
            </a:r>
            <a:endParaRPr lang="en-US" b="1" dirty="0"/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sz="2000" dirty="0" err="1"/>
              <a:t>Erarbeitung</a:t>
            </a:r>
            <a:r>
              <a:rPr lang="en-US" sz="2000" dirty="0"/>
              <a:t>, </a:t>
            </a:r>
            <a:r>
              <a:rPr lang="en-US" sz="2000" dirty="0" err="1"/>
              <a:t>Üben</a:t>
            </a:r>
            <a:r>
              <a:rPr lang="en-US" sz="2000" dirty="0"/>
              <a:t> und </a:t>
            </a:r>
            <a:r>
              <a:rPr lang="en-US" sz="2000" dirty="0" err="1"/>
              <a:t>Anwenden</a:t>
            </a:r>
            <a:r>
              <a:rPr lang="en-US" sz="2000" dirty="0"/>
              <a:t> von </a:t>
            </a:r>
            <a:r>
              <a:rPr lang="en-US" sz="2000" dirty="0" err="1"/>
              <a:t>Lesestrategien</a:t>
            </a:r>
            <a:r>
              <a:rPr lang="en-US" sz="2000" dirty="0"/>
              <a:t> (z. B. 5-Schritt-Lesemethode, </a:t>
            </a:r>
            <a:r>
              <a:rPr lang="en-US" sz="2000" dirty="0" err="1"/>
              <a:t>Kernaussagen</a:t>
            </a:r>
            <a:r>
              <a:rPr lang="en-US" sz="2000" dirty="0"/>
              <a:t> </a:t>
            </a:r>
            <a:r>
              <a:rPr lang="en-US" sz="2000" dirty="0" err="1"/>
              <a:t>identifizieren</a:t>
            </a:r>
            <a:r>
              <a:rPr lang="en-US" sz="2000" dirty="0"/>
              <a:t>, </a:t>
            </a:r>
            <a:r>
              <a:rPr lang="en-US" sz="2000" dirty="0" err="1"/>
              <a:t>Textabschnitte</a:t>
            </a:r>
            <a:r>
              <a:rPr lang="en-US" sz="2000" dirty="0"/>
              <a:t> </a:t>
            </a:r>
            <a:r>
              <a:rPr lang="en-US" sz="2000" dirty="0" err="1"/>
              <a:t>mit</a:t>
            </a:r>
            <a:r>
              <a:rPr lang="en-US" sz="2000" dirty="0"/>
              <a:t> </a:t>
            </a:r>
            <a:r>
              <a:rPr lang="en-US" sz="2000" dirty="0" err="1"/>
              <a:t>Überschriften</a:t>
            </a:r>
            <a:r>
              <a:rPr lang="en-US" sz="2000" dirty="0"/>
              <a:t> </a:t>
            </a:r>
            <a:r>
              <a:rPr lang="en-US" sz="2000" dirty="0" err="1"/>
              <a:t>versehen</a:t>
            </a:r>
            <a:r>
              <a:rPr lang="en-US" sz="2000" dirty="0"/>
              <a:t>)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sz="2000" dirty="0"/>
              <a:t>Text- und </a:t>
            </a:r>
            <a:r>
              <a:rPr lang="en-US" sz="2000" dirty="0" err="1"/>
              <a:t>Lektürearbeit</a:t>
            </a:r>
            <a:r>
              <a:rPr lang="en-US" sz="2000" dirty="0"/>
              <a:t>, 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sz="2000" dirty="0" err="1"/>
              <a:t>Vorlesen</a:t>
            </a:r>
            <a:r>
              <a:rPr lang="en-US" sz="2000" dirty="0"/>
              <a:t> (</a:t>
            </a:r>
            <a:r>
              <a:rPr lang="en-US" sz="2000" dirty="0" err="1"/>
              <a:t>lassen</a:t>
            </a:r>
            <a:r>
              <a:rPr lang="en-US" sz="2000" dirty="0"/>
              <a:t>),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sz="2000" dirty="0"/>
              <a:t>LRS-</a:t>
            </a:r>
            <a:r>
              <a:rPr lang="en-US" sz="2000" dirty="0" err="1"/>
              <a:t>Förderung</a:t>
            </a:r>
            <a:r>
              <a:rPr lang="en-US" sz="2000" dirty="0"/>
              <a:t>.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err="1"/>
              <a:t>Außerunterrichtliche</a:t>
            </a:r>
            <a:r>
              <a:rPr lang="en-US" b="1" dirty="0"/>
              <a:t> </a:t>
            </a:r>
            <a:r>
              <a:rPr lang="en-US" b="1" dirty="0" err="1"/>
              <a:t>Maßnahmen</a:t>
            </a:r>
            <a:endParaRPr lang="en-US" b="1" dirty="0"/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sz="2000" dirty="0" err="1"/>
              <a:t>Vorlesewettbewerb</a:t>
            </a:r>
            <a:r>
              <a:rPr lang="en-US" sz="2000" dirty="0"/>
              <a:t>, 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sz="2000" dirty="0" err="1"/>
              <a:t>Besuch</a:t>
            </a:r>
            <a:r>
              <a:rPr lang="en-US" sz="2000" dirty="0"/>
              <a:t> der </a:t>
            </a:r>
            <a:r>
              <a:rPr lang="en-US" sz="2000" dirty="0" err="1"/>
              <a:t>Märchenerzählerin</a:t>
            </a:r>
            <a:r>
              <a:rPr lang="en-US" sz="2000" dirty="0"/>
              <a:t>, 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sz="2000" dirty="0" err="1"/>
              <a:t>Welttag</a:t>
            </a:r>
            <a:r>
              <a:rPr lang="en-US" sz="2000" dirty="0"/>
              <a:t> des Buches,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sz="2000" dirty="0" err="1"/>
              <a:t>Buchvorstellungen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6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05780" y="-243408"/>
            <a:ext cx="10157354" cy="1397000"/>
          </a:xfrm>
        </p:spPr>
        <p:txBody>
          <a:bodyPr rtlCol="0"/>
          <a:lstStyle/>
          <a:p>
            <a:r>
              <a:rPr lang="en-US" dirty="0"/>
              <a:t>3</a:t>
            </a:r>
            <a:r>
              <a:rPr lang="en-US" sz="4400" dirty="0"/>
              <a:t>. IGLU &amp; PISA 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idx="1"/>
          </p:nvPr>
        </p:nvSpPr>
        <p:spPr>
          <a:xfrm>
            <a:off x="261764" y="1199744"/>
            <a:ext cx="11665296" cy="5112072"/>
          </a:xfrm>
        </p:spPr>
        <p:txBody>
          <a:bodyPr rtlCol="0"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800" b="1" dirty="0"/>
              <a:t>Die </a:t>
            </a:r>
            <a:r>
              <a:rPr lang="en-US" sz="2800" b="1" dirty="0" err="1"/>
              <a:t>Lesekompetenz</a:t>
            </a:r>
            <a:r>
              <a:rPr lang="en-US" sz="2800" b="1" dirty="0"/>
              <a:t> </a:t>
            </a:r>
            <a:r>
              <a:rPr lang="en-US" sz="2800" b="1" dirty="0" err="1"/>
              <a:t>erfährt</a:t>
            </a:r>
            <a:r>
              <a:rPr lang="en-US" sz="2800" b="1" dirty="0"/>
              <a:t> in Deutschland </a:t>
            </a:r>
            <a:r>
              <a:rPr lang="en-US" sz="2800" b="1" dirty="0" err="1"/>
              <a:t>eine</a:t>
            </a:r>
            <a:endParaRPr lang="en-US" sz="2800" b="1" dirty="0"/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800" b="1" dirty="0"/>
              <a:t>“</a:t>
            </a:r>
            <a:r>
              <a:rPr lang="en-US" sz="2800" b="1" dirty="0" err="1"/>
              <a:t>problematisch</a:t>
            </a:r>
            <a:r>
              <a:rPr lang="en-US" sz="2800" b="1" dirty="0"/>
              <a:t>[e] </a:t>
            </a:r>
            <a:r>
              <a:rPr lang="en-US" sz="2800" b="1" dirty="0" err="1"/>
              <a:t>Entwicklung</a:t>
            </a:r>
            <a:r>
              <a:rPr lang="en-US" sz="2800" b="1" dirty="0"/>
              <a:t>” (IGLU 2021)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Die </a:t>
            </a:r>
            <a:r>
              <a:rPr lang="en-US" dirty="0" err="1"/>
              <a:t>mittlere</a:t>
            </a:r>
            <a:r>
              <a:rPr lang="en-US" dirty="0"/>
              <a:t> </a:t>
            </a:r>
            <a:r>
              <a:rPr lang="en-US" dirty="0" err="1"/>
              <a:t>Lesekompetenz</a:t>
            </a:r>
            <a:r>
              <a:rPr lang="en-US" dirty="0"/>
              <a:t> hat </a:t>
            </a:r>
            <a:r>
              <a:rPr lang="en-US" dirty="0" err="1"/>
              <a:t>sich</a:t>
            </a:r>
            <a:r>
              <a:rPr lang="en-US" dirty="0"/>
              <a:t> in Deutschland </a:t>
            </a:r>
            <a:r>
              <a:rPr lang="en-US" dirty="0" err="1"/>
              <a:t>seit</a:t>
            </a:r>
            <a:r>
              <a:rPr lang="en-US" dirty="0"/>
              <a:t> 2001 </a:t>
            </a:r>
            <a:r>
              <a:rPr lang="en-US" dirty="0" err="1"/>
              <a:t>signifikant</a:t>
            </a:r>
            <a:r>
              <a:rPr lang="en-US" dirty="0"/>
              <a:t> </a:t>
            </a:r>
            <a:r>
              <a:rPr lang="en-US" dirty="0" err="1"/>
              <a:t>verschlechtert</a:t>
            </a:r>
            <a:r>
              <a:rPr lang="en-US" dirty="0"/>
              <a:t>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Die </a:t>
            </a:r>
            <a:r>
              <a:rPr lang="en-US" dirty="0" err="1"/>
              <a:t>Streuung</a:t>
            </a:r>
            <a:r>
              <a:rPr lang="en-US" dirty="0"/>
              <a:t> der </a:t>
            </a:r>
            <a:r>
              <a:rPr lang="en-US" dirty="0" err="1"/>
              <a:t>Kompetenzwerte</a:t>
            </a:r>
            <a:r>
              <a:rPr lang="en-US" dirty="0"/>
              <a:t> </a:t>
            </a:r>
            <a:r>
              <a:rPr lang="en-US" dirty="0" err="1"/>
              <a:t>konnte</a:t>
            </a:r>
            <a:r>
              <a:rPr lang="en-US" dirty="0"/>
              <a:t>, </a:t>
            </a:r>
            <a:r>
              <a:rPr lang="en-US" dirty="0" err="1"/>
              <a:t>verglichen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IGLU 2016,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verkleinert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. </a:t>
            </a:r>
            <a:r>
              <a:rPr lang="en-US" dirty="0" err="1"/>
              <a:t>Verglichen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IGLU 2001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</a:t>
            </a:r>
            <a:r>
              <a:rPr lang="en-US" dirty="0" err="1"/>
              <a:t>sogar</a:t>
            </a:r>
            <a:r>
              <a:rPr lang="en-US" dirty="0"/>
              <a:t> </a:t>
            </a:r>
            <a:r>
              <a:rPr lang="en-US" dirty="0" err="1"/>
              <a:t>größer</a:t>
            </a:r>
            <a:r>
              <a:rPr lang="en-US" dirty="0"/>
              <a:t> </a:t>
            </a:r>
            <a:r>
              <a:rPr lang="en-US" dirty="0" err="1"/>
              <a:t>geworden</a:t>
            </a:r>
            <a:r>
              <a:rPr lang="en-US" dirty="0"/>
              <a:t>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Der </a:t>
            </a:r>
            <a:r>
              <a:rPr lang="en-US" dirty="0" err="1"/>
              <a:t>Anteil</a:t>
            </a:r>
            <a:r>
              <a:rPr lang="en-US" dirty="0"/>
              <a:t> </a:t>
            </a:r>
            <a:r>
              <a:rPr lang="en-US" dirty="0" err="1"/>
              <a:t>schwacher</a:t>
            </a:r>
            <a:r>
              <a:rPr lang="en-US" dirty="0"/>
              <a:t> </a:t>
            </a:r>
            <a:r>
              <a:rPr lang="en-US" dirty="0" err="1"/>
              <a:t>Leserinnen</a:t>
            </a:r>
            <a:r>
              <a:rPr lang="en-US" dirty="0"/>
              <a:t> und </a:t>
            </a:r>
            <a:r>
              <a:rPr lang="en-US" dirty="0" err="1"/>
              <a:t>Leser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gewachsen</a:t>
            </a:r>
            <a:r>
              <a:rPr lang="en-US" dirty="0"/>
              <a:t>; </a:t>
            </a:r>
            <a:r>
              <a:rPr lang="en-US" dirty="0" err="1"/>
              <a:t>gleichzeitig</a:t>
            </a:r>
            <a:r>
              <a:rPr lang="en-US" dirty="0"/>
              <a:t> </a:t>
            </a:r>
            <a:r>
              <a:rPr lang="en-US" dirty="0" err="1"/>
              <a:t>sinkt</a:t>
            </a:r>
            <a:r>
              <a:rPr lang="en-US" dirty="0"/>
              <a:t> die </a:t>
            </a:r>
            <a:r>
              <a:rPr lang="en-US" dirty="0" err="1"/>
              <a:t>Anzahl</a:t>
            </a:r>
            <a:r>
              <a:rPr lang="en-US" dirty="0"/>
              <a:t> der Kinder </a:t>
            </a:r>
            <a:r>
              <a:rPr lang="en-US" dirty="0" err="1"/>
              <a:t>mit</a:t>
            </a:r>
            <a:r>
              <a:rPr lang="en-US" dirty="0"/>
              <a:t> starker </a:t>
            </a:r>
            <a:r>
              <a:rPr lang="en-US" dirty="0" err="1"/>
              <a:t>Lesekompetenz</a:t>
            </a:r>
            <a:r>
              <a:rPr lang="en-US" dirty="0"/>
              <a:t>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err="1"/>
              <a:t>Eindrücke</a:t>
            </a:r>
            <a:r>
              <a:rPr lang="en-US" dirty="0"/>
              <a:t> von </a:t>
            </a:r>
            <a:r>
              <a:rPr lang="en-US" dirty="0" err="1"/>
              <a:t>KuK</a:t>
            </a:r>
            <a:r>
              <a:rPr lang="en-US" dirty="0"/>
              <a:t>/ </a:t>
            </a:r>
            <a:r>
              <a:rPr lang="en-US" dirty="0" err="1"/>
              <a:t>Fachschaften</a:t>
            </a:r>
            <a:r>
              <a:rPr lang="en-US" dirty="0"/>
              <a:t> </a:t>
            </a:r>
            <a:r>
              <a:rPr lang="en-US" dirty="0" err="1"/>
              <a:t>unserer</a:t>
            </a:r>
            <a:r>
              <a:rPr lang="en-US" dirty="0"/>
              <a:t> Schule </a:t>
            </a:r>
            <a:r>
              <a:rPr lang="en-US" dirty="0" err="1"/>
              <a:t>zeichnen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ähnliches</a:t>
            </a:r>
            <a:r>
              <a:rPr lang="en-US" dirty="0"/>
              <a:t> Bild.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  <p:sp>
        <p:nvSpPr>
          <p:cNvPr id="3" name="Denkblase: wolkenförmig 2">
            <a:extLst>
              <a:ext uri="{FF2B5EF4-FFF2-40B4-BE49-F238E27FC236}">
                <a16:creationId xmlns:a16="http://schemas.microsoft.com/office/drawing/2014/main" id="{18812DEA-99A5-B83C-3563-E65BC7BD5044}"/>
              </a:ext>
            </a:extLst>
          </p:cNvPr>
          <p:cNvSpPr/>
          <p:nvPr/>
        </p:nvSpPr>
        <p:spPr>
          <a:xfrm>
            <a:off x="7390556" y="5702708"/>
            <a:ext cx="4320480" cy="966652"/>
          </a:xfrm>
          <a:prstGeom prst="cloudCallout">
            <a:avLst>
              <a:gd name="adj1" fmla="val -71903"/>
              <a:gd name="adj2" fmla="val 3190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Was </a:t>
            </a:r>
            <a:r>
              <a:rPr lang="en-US" dirty="0" err="1"/>
              <a:t>können</a:t>
            </a:r>
            <a:r>
              <a:rPr lang="en-US" dirty="0"/>
              <a:t> </a:t>
            </a:r>
            <a:r>
              <a:rPr lang="en-US" dirty="0" err="1"/>
              <a:t>wir</a:t>
            </a:r>
            <a:r>
              <a:rPr lang="en-US" dirty="0"/>
              <a:t> tun? -&gt; DB</a:t>
            </a:r>
          </a:p>
        </p:txBody>
      </p:sp>
    </p:spTree>
    <p:extLst>
      <p:ext uri="{BB962C8B-B14F-4D97-AF65-F5344CB8AC3E}">
        <p14:creationId xmlns:p14="http://schemas.microsoft.com/office/powerpoint/2010/main" val="92996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E0CD5C8A-4737-9CF8-4E68-041AFFB7C75A}"/>
              </a:ext>
            </a:extLst>
          </p:cNvPr>
          <p:cNvSpPr txBox="1">
            <a:spLocks/>
          </p:cNvSpPr>
          <p:nvPr/>
        </p:nvSpPr>
        <p:spPr>
          <a:xfrm>
            <a:off x="549796" y="260648"/>
            <a:ext cx="8352927" cy="759546"/>
          </a:xfrm>
          <a:prstGeom prst="rect">
            <a:avLst/>
          </a:prstGeom>
        </p:spPr>
        <p:txBody>
          <a:bodyPr vert="horz" lIns="121899" tIns="60949" rIns="121899" bIns="60949" rtlCol="0" anchor="b">
            <a:normAutofit lnSpcReduction="10000"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4. </a:t>
            </a:r>
            <a:r>
              <a:rPr lang="en-US" dirty="0" err="1"/>
              <a:t>Lesekompetenz</a:t>
            </a:r>
            <a:r>
              <a:rPr lang="en-US" dirty="0"/>
              <a:t> </a:t>
            </a:r>
            <a:r>
              <a:rPr lang="en-US" dirty="0" err="1"/>
              <a:t>fördern</a:t>
            </a:r>
            <a:endParaRPr lang="en-US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534F560-8471-B654-B254-001EC61A5EEB}"/>
              </a:ext>
            </a:extLst>
          </p:cNvPr>
          <p:cNvSpPr/>
          <p:nvPr/>
        </p:nvSpPr>
        <p:spPr>
          <a:xfrm>
            <a:off x="2436487" y="2168036"/>
            <a:ext cx="2880320" cy="2318930"/>
          </a:xfrm>
          <a:prstGeom prst="ellipse">
            <a:avLst/>
          </a:prstGeom>
          <a:solidFill>
            <a:srgbClr val="FF66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2"/>
                </a:solidFill>
              </a:rPr>
              <a:t>Lesemotivation</a:t>
            </a:r>
            <a:endParaRPr lang="de-DE" sz="1800" b="1" dirty="0">
              <a:solidFill>
                <a:schemeClr val="tx2"/>
              </a:solidFill>
            </a:endParaRPr>
          </a:p>
          <a:p>
            <a:pPr algn="ctr"/>
            <a:endParaRPr lang="de-DE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9BD1E857-9CF2-C82B-5357-0786ECFBD258}"/>
              </a:ext>
            </a:extLst>
          </p:cNvPr>
          <p:cNvSpPr/>
          <p:nvPr/>
        </p:nvSpPr>
        <p:spPr>
          <a:xfrm>
            <a:off x="4930103" y="2168036"/>
            <a:ext cx="2976236" cy="231893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2"/>
                </a:solidFill>
              </a:rPr>
              <a:t>   Lesestrategien/ -techniken</a:t>
            </a:r>
            <a:endParaRPr lang="de-DE" sz="1800" b="1" dirty="0">
              <a:solidFill>
                <a:schemeClr val="tx2"/>
              </a:solidFill>
            </a:endParaRPr>
          </a:p>
          <a:p>
            <a:pPr algn="ctr"/>
            <a:endParaRPr lang="de-DE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AC06815-6BF9-ED81-FB96-B159FCE39519}"/>
              </a:ext>
            </a:extLst>
          </p:cNvPr>
          <p:cNvSpPr/>
          <p:nvPr/>
        </p:nvSpPr>
        <p:spPr>
          <a:xfrm>
            <a:off x="3914691" y="3758617"/>
            <a:ext cx="3024336" cy="231893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b="1" dirty="0">
              <a:solidFill>
                <a:schemeClr val="tx2"/>
              </a:solidFill>
            </a:endParaRPr>
          </a:p>
          <a:p>
            <a:pPr algn="ctr"/>
            <a:r>
              <a:rPr lang="de-DE" sz="2000" b="1" dirty="0">
                <a:solidFill>
                  <a:schemeClr val="tx2"/>
                </a:solidFill>
              </a:rPr>
              <a:t>Leseverstehen</a:t>
            </a:r>
          </a:p>
          <a:p>
            <a:pPr algn="ctr"/>
            <a:endParaRPr lang="de-DE" dirty="0"/>
          </a:p>
        </p:txBody>
      </p:sp>
      <p:sp>
        <p:nvSpPr>
          <p:cNvPr id="16" name="Pfeil: nach oben gekrümmt 15">
            <a:extLst>
              <a:ext uri="{FF2B5EF4-FFF2-40B4-BE49-F238E27FC236}">
                <a16:creationId xmlns:a16="http://schemas.microsoft.com/office/drawing/2014/main" id="{2F1D3654-9289-0841-CF6B-E523FF47B1B2}"/>
              </a:ext>
            </a:extLst>
          </p:cNvPr>
          <p:cNvSpPr/>
          <p:nvPr/>
        </p:nvSpPr>
        <p:spPr>
          <a:xfrm>
            <a:off x="4660253" y="3735172"/>
            <a:ext cx="1313107" cy="954793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7" name="Pfeil: nach unten gekrümmt 16">
            <a:extLst>
              <a:ext uri="{FF2B5EF4-FFF2-40B4-BE49-F238E27FC236}">
                <a16:creationId xmlns:a16="http://schemas.microsoft.com/office/drawing/2014/main" id="{8D562378-CDED-DBE4-D497-0C8030285230}"/>
              </a:ext>
            </a:extLst>
          </p:cNvPr>
          <p:cNvSpPr/>
          <p:nvPr/>
        </p:nvSpPr>
        <p:spPr>
          <a:xfrm flipH="1">
            <a:off x="4583932" y="1911340"/>
            <a:ext cx="1265495" cy="954793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9D60C1A-A9F2-59D0-AD04-36017E93EE1F}"/>
              </a:ext>
            </a:extLst>
          </p:cNvPr>
          <p:cNvSpPr txBox="1"/>
          <p:nvPr/>
        </p:nvSpPr>
        <p:spPr>
          <a:xfrm>
            <a:off x="1269876" y="1029297"/>
            <a:ext cx="6274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drei Säulen der Leseförderung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79F19E-8741-8657-EBF0-D61A874FDA99}"/>
              </a:ext>
            </a:extLst>
          </p:cNvPr>
          <p:cNvSpPr txBox="1"/>
          <p:nvPr/>
        </p:nvSpPr>
        <p:spPr>
          <a:xfrm>
            <a:off x="8244133" y="2565056"/>
            <a:ext cx="36584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Wie können wir diese drei Säulen der Leseförderung</a:t>
            </a:r>
          </a:p>
          <a:p>
            <a:pPr marL="457200" indent="-457200">
              <a:buAutoNum type="alphaLcParenR"/>
            </a:pPr>
            <a:r>
              <a:rPr lang="de-DE" b="1" dirty="0"/>
              <a:t>im Fachunterricht, </a:t>
            </a:r>
          </a:p>
          <a:p>
            <a:pPr marL="457200" indent="-457200">
              <a:buAutoNum type="alphaLcParenR"/>
            </a:pPr>
            <a:r>
              <a:rPr lang="de-DE" b="1" dirty="0"/>
              <a:t>fächerverbindend und</a:t>
            </a:r>
          </a:p>
          <a:p>
            <a:pPr marL="457200" indent="-457200">
              <a:buAutoNum type="alphaLcParenR"/>
            </a:pPr>
            <a:r>
              <a:rPr lang="de-DE" b="1" dirty="0"/>
              <a:t>außerunterrichtlich fördern? </a:t>
            </a:r>
          </a:p>
          <a:p>
            <a:pPr marL="457200" indent="-457200">
              <a:buAutoNum type="alphaLcParenR"/>
            </a:pPr>
            <a:endParaRPr lang="de-DE" b="1" dirty="0"/>
          </a:p>
          <a:p>
            <a:r>
              <a:rPr lang="de-DE" b="1" dirty="0"/>
              <a:t>        DB</a:t>
            </a:r>
            <a:endParaRPr lang="de-DE" dirty="0"/>
          </a:p>
        </p:txBody>
      </p:sp>
      <p:pic>
        <p:nvPicPr>
          <p:cNvPr id="5" name="Grafik 4" descr="Zahnräder Silhouette">
            <a:extLst>
              <a:ext uri="{FF2B5EF4-FFF2-40B4-BE49-F238E27FC236}">
                <a16:creationId xmlns:a16="http://schemas.microsoft.com/office/drawing/2014/main" id="{6A1C054E-2A8C-0D65-133E-063D6BAA6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9287" y="2168036"/>
            <a:ext cx="914400" cy="9144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0EA1069-44BC-DFCD-98C6-69768A0BCEDA}"/>
              </a:ext>
            </a:extLst>
          </p:cNvPr>
          <p:cNvSpPr txBox="1"/>
          <p:nvPr/>
        </p:nvSpPr>
        <p:spPr>
          <a:xfrm>
            <a:off x="286240" y="1943161"/>
            <a:ext cx="2046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E32DE7"/>
                </a:solidFill>
              </a:rPr>
              <a:t>Interesse, </a:t>
            </a:r>
            <a:r>
              <a:rPr lang="en-US" sz="2000" dirty="0" err="1">
                <a:solidFill>
                  <a:srgbClr val="E32DE7"/>
                </a:solidFill>
              </a:rPr>
              <a:t>Anerkennung</a:t>
            </a:r>
            <a:endParaRPr lang="en-US" sz="1800" dirty="0">
              <a:solidFill>
                <a:srgbClr val="E32DE7"/>
              </a:solidFill>
            </a:endParaRPr>
          </a:p>
        </p:txBody>
      </p:sp>
      <p:pic>
        <p:nvPicPr>
          <p:cNvPr id="9" name="Grafik 8" descr="Zahnräder Silhouette">
            <a:extLst>
              <a:ext uri="{FF2B5EF4-FFF2-40B4-BE49-F238E27FC236}">
                <a16:creationId xmlns:a16="http://schemas.microsoft.com/office/drawing/2014/main" id="{E022CB7F-BB87-E54D-330D-E6FB1655B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519601">
            <a:off x="3287526" y="5074744"/>
            <a:ext cx="914400" cy="9144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3E36D7A0-54E3-3CF6-87AC-D36A690263B7}"/>
              </a:ext>
            </a:extLst>
          </p:cNvPr>
          <p:cNvSpPr txBox="1"/>
          <p:nvPr/>
        </p:nvSpPr>
        <p:spPr>
          <a:xfrm>
            <a:off x="1406232" y="4950324"/>
            <a:ext cx="25084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70C0"/>
                </a:solidFill>
              </a:rPr>
              <a:t>Leseflüssigkeit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akurates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sinngestaltendes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Lesen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14" name="Grafik 13" descr="Zahnräder Silhouette">
            <a:extLst>
              <a:ext uri="{FF2B5EF4-FFF2-40B4-BE49-F238E27FC236}">
                <a16:creationId xmlns:a16="http://schemas.microsoft.com/office/drawing/2014/main" id="{906BE850-B48D-D4CC-211B-83DAFEB172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68088" y="1448306"/>
            <a:ext cx="914400" cy="91440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85531BAC-F067-064C-5D1A-6581EFAB631A}"/>
              </a:ext>
            </a:extLst>
          </p:cNvPr>
          <p:cNvSpPr txBox="1"/>
          <p:nvPr/>
        </p:nvSpPr>
        <p:spPr>
          <a:xfrm>
            <a:off x="7798696" y="1037632"/>
            <a:ext cx="2976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517D21"/>
                </a:solidFill>
              </a:rPr>
              <a:t>“</a:t>
            </a:r>
            <a:r>
              <a:rPr lang="en-US" sz="2000" dirty="0" err="1">
                <a:solidFill>
                  <a:srgbClr val="517D21"/>
                </a:solidFill>
              </a:rPr>
              <a:t>Mentale</a:t>
            </a:r>
            <a:r>
              <a:rPr lang="en-US" sz="2000" dirty="0">
                <a:solidFill>
                  <a:srgbClr val="517D21"/>
                </a:solidFill>
              </a:rPr>
              <a:t> </a:t>
            </a:r>
            <a:r>
              <a:rPr lang="en-US" sz="2000" dirty="0" err="1">
                <a:solidFill>
                  <a:srgbClr val="517D21"/>
                </a:solidFill>
              </a:rPr>
              <a:t>Werkzeuge</a:t>
            </a:r>
            <a:r>
              <a:rPr lang="en-US" sz="2000" dirty="0">
                <a:solidFill>
                  <a:srgbClr val="517D21"/>
                </a:solidFill>
              </a:rPr>
              <a:t>”</a:t>
            </a:r>
          </a:p>
          <a:p>
            <a:r>
              <a:rPr lang="en-US" sz="2000" dirty="0" err="1">
                <a:solidFill>
                  <a:srgbClr val="517D21"/>
                </a:solidFill>
              </a:rPr>
              <a:t>erlernen</a:t>
            </a:r>
            <a:r>
              <a:rPr lang="en-US" sz="2000" dirty="0">
                <a:solidFill>
                  <a:srgbClr val="517D21"/>
                </a:solidFill>
              </a:rPr>
              <a:t> und </a:t>
            </a:r>
            <a:r>
              <a:rPr lang="en-US" sz="2000" dirty="0" err="1">
                <a:solidFill>
                  <a:srgbClr val="517D21"/>
                </a:solidFill>
              </a:rPr>
              <a:t>nutzen</a:t>
            </a:r>
            <a:r>
              <a:rPr lang="en-US" sz="2000" dirty="0">
                <a:solidFill>
                  <a:srgbClr val="517D21"/>
                </a:solidFill>
              </a:rPr>
              <a:t> </a:t>
            </a:r>
          </a:p>
        </p:txBody>
      </p:sp>
      <p:pic>
        <p:nvPicPr>
          <p:cNvPr id="4" name="Grafik 3" descr="Arbeit Silhouette">
            <a:extLst>
              <a:ext uri="{FF2B5EF4-FFF2-40B4-BE49-F238E27FC236}">
                <a16:creationId xmlns:a16="http://schemas.microsoft.com/office/drawing/2014/main" id="{74412ACA-0D79-7410-5F02-7F21FEA090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98671" y="53593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9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E0CD5C8A-4737-9CF8-4E68-041AFFB7C75A}"/>
              </a:ext>
            </a:extLst>
          </p:cNvPr>
          <p:cNvSpPr txBox="1">
            <a:spLocks/>
          </p:cNvSpPr>
          <p:nvPr/>
        </p:nvSpPr>
        <p:spPr>
          <a:xfrm>
            <a:off x="549796" y="260648"/>
            <a:ext cx="8352927" cy="759546"/>
          </a:xfrm>
          <a:prstGeom prst="rect">
            <a:avLst/>
          </a:prstGeom>
        </p:spPr>
        <p:txBody>
          <a:bodyPr vert="horz" lIns="121899" tIns="60949" rIns="121899" bIns="60949" rtlCol="0" anchor="b">
            <a:normAutofit lnSpcReduction="10000"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4. </a:t>
            </a:r>
            <a:r>
              <a:rPr lang="en-US" dirty="0" err="1"/>
              <a:t>Lesekompetenz</a:t>
            </a:r>
            <a:r>
              <a:rPr lang="en-US" dirty="0"/>
              <a:t> </a:t>
            </a:r>
            <a:r>
              <a:rPr lang="en-US" dirty="0" err="1"/>
              <a:t>fördern</a:t>
            </a:r>
            <a:endParaRPr lang="en-US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534F560-8471-B654-B254-001EC61A5EEB}"/>
              </a:ext>
            </a:extLst>
          </p:cNvPr>
          <p:cNvSpPr/>
          <p:nvPr/>
        </p:nvSpPr>
        <p:spPr>
          <a:xfrm>
            <a:off x="2436487" y="2168036"/>
            <a:ext cx="2880320" cy="2318930"/>
          </a:xfrm>
          <a:prstGeom prst="ellipse">
            <a:avLst/>
          </a:prstGeom>
          <a:solidFill>
            <a:srgbClr val="FF66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2"/>
                </a:solidFill>
              </a:rPr>
              <a:t>Lesemotivation</a:t>
            </a:r>
            <a:endParaRPr lang="de-DE" sz="1800" b="1" dirty="0">
              <a:solidFill>
                <a:schemeClr val="tx2"/>
              </a:solidFill>
            </a:endParaRPr>
          </a:p>
          <a:p>
            <a:pPr algn="ctr"/>
            <a:endParaRPr lang="de-DE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9BD1E857-9CF2-C82B-5357-0786ECFBD258}"/>
              </a:ext>
            </a:extLst>
          </p:cNvPr>
          <p:cNvSpPr/>
          <p:nvPr/>
        </p:nvSpPr>
        <p:spPr>
          <a:xfrm>
            <a:off x="4930103" y="2168036"/>
            <a:ext cx="2976236" cy="231893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2"/>
                </a:solidFill>
              </a:rPr>
              <a:t>   Lesestrategien/ -techniken</a:t>
            </a:r>
            <a:endParaRPr lang="de-DE" sz="1800" b="1" dirty="0">
              <a:solidFill>
                <a:schemeClr val="tx2"/>
              </a:solidFill>
            </a:endParaRPr>
          </a:p>
          <a:p>
            <a:pPr algn="ctr"/>
            <a:endParaRPr lang="de-DE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AC06815-6BF9-ED81-FB96-B159FCE39519}"/>
              </a:ext>
            </a:extLst>
          </p:cNvPr>
          <p:cNvSpPr/>
          <p:nvPr/>
        </p:nvSpPr>
        <p:spPr>
          <a:xfrm>
            <a:off x="3914691" y="3758617"/>
            <a:ext cx="3024336" cy="231893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b="1" dirty="0">
              <a:solidFill>
                <a:schemeClr val="tx2"/>
              </a:solidFill>
            </a:endParaRPr>
          </a:p>
          <a:p>
            <a:pPr algn="ctr"/>
            <a:r>
              <a:rPr lang="de-DE" sz="2000" b="1" dirty="0">
                <a:solidFill>
                  <a:schemeClr val="tx2"/>
                </a:solidFill>
              </a:rPr>
              <a:t>Leseverstehen</a:t>
            </a:r>
          </a:p>
          <a:p>
            <a:pPr algn="ctr"/>
            <a:endParaRPr lang="de-DE" dirty="0"/>
          </a:p>
        </p:txBody>
      </p:sp>
      <p:sp>
        <p:nvSpPr>
          <p:cNvPr id="16" name="Pfeil: nach oben gekrümmt 15">
            <a:extLst>
              <a:ext uri="{FF2B5EF4-FFF2-40B4-BE49-F238E27FC236}">
                <a16:creationId xmlns:a16="http://schemas.microsoft.com/office/drawing/2014/main" id="{2F1D3654-9289-0841-CF6B-E523FF47B1B2}"/>
              </a:ext>
            </a:extLst>
          </p:cNvPr>
          <p:cNvSpPr/>
          <p:nvPr/>
        </p:nvSpPr>
        <p:spPr>
          <a:xfrm>
            <a:off x="4660253" y="3735172"/>
            <a:ext cx="1313107" cy="954793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7" name="Pfeil: nach unten gekrümmt 16">
            <a:extLst>
              <a:ext uri="{FF2B5EF4-FFF2-40B4-BE49-F238E27FC236}">
                <a16:creationId xmlns:a16="http://schemas.microsoft.com/office/drawing/2014/main" id="{8D562378-CDED-DBE4-D497-0C8030285230}"/>
              </a:ext>
            </a:extLst>
          </p:cNvPr>
          <p:cNvSpPr/>
          <p:nvPr/>
        </p:nvSpPr>
        <p:spPr>
          <a:xfrm flipH="1">
            <a:off x="4583932" y="1911340"/>
            <a:ext cx="1265495" cy="954793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9D60C1A-A9F2-59D0-AD04-36017E93EE1F}"/>
              </a:ext>
            </a:extLst>
          </p:cNvPr>
          <p:cNvSpPr txBox="1"/>
          <p:nvPr/>
        </p:nvSpPr>
        <p:spPr>
          <a:xfrm>
            <a:off x="1269876" y="1029297"/>
            <a:ext cx="6274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drei Säulen der Leseförderung </a:t>
            </a:r>
          </a:p>
        </p:txBody>
      </p:sp>
      <p:pic>
        <p:nvPicPr>
          <p:cNvPr id="5" name="Grafik 4" descr="Zahnräder Silhouette">
            <a:extLst>
              <a:ext uri="{FF2B5EF4-FFF2-40B4-BE49-F238E27FC236}">
                <a16:creationId xmlns:a16="http://schemas.microsoft.com/office/drawing/2014/main" id="{6A1C054E-2A8C-0D65-133E-063D6BAA6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221462" y="1494296"/>
            <a:ext cx="914400" cy="914400"/>
          </a:xfrm>
          <a:prstGeom prst="rect">
            <a:avLst/>
          </a:prstGeom>
        </p:spPr>
      </p:pic>
      <p:pic>
        <p:nvPicPr>
          <p:cNvPr id="9" name="Grafik 8" descr="Zahnräder Silhouette">
            <a:extLst>
              <a:ext uri="{FF2B5EF4-FFF2-40B4-BE49-F238E27FC236}">
                <a16:creationId xmlns:a16="http://schemas.microsoft.com/office/drawing/2014/main" id="{E022CB7F-BB87-E54D-330D-E6FB1655B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519601">
            <a:off x="3287526" y="5074744"/>
            <a:ext cx="914400" cy="914400"/>
          </a:xfrm>
          <a:prstGeom prst="rect">
            <a:avLst/>
          </a:prstGeom>
        </p:spPr>
      </p:pic>
      <p:pic>
        <p:nvPicPr>
          <p:cNvPr id="14" name="Grafik 13" descr="Zahnräder Silhouette">
            <a:extLst>
              <a:ext uri="{FF2B5EF4-FFF2-40B4-BE49-F238E27FC236}">
                <a16:creationId xmlns:a16="http://schemas.microsoft.com/office/drawing/2014/main" id="{906BE850-B48D-D4CC-211B-83DAFEB172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68088" y="1448306"/>
            <a:ext cx="914400" cy="9144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6B85A29-B9C3-BF4F-FA39-7BEAFE068CD1}"/>
              </a:ext>
            </a:extLst>
          </p:cNvPr>
          <p:cNvSpPr txBox="1"/>
          <p:nvPr/>
        </p:nvSpPr>
        <p:spPr>
          <a:xfrm>
            <a:off x="102941" y="1905506"/>
            <a:ext cx="276069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E32DE7"/>
                </a:solidFill>
              </a:rPr>
              <a:t>Lebensweltbezug</a:t>
            </a:r>
            <a:r>
              <a:rPr lang="en-US" sz="2000" dirty="0">
                <a:solidFill>
                  <a:srgbClr val="E32DE7"/>
                </a:solidFill>
              </a:rPr>
              <a:t>,</a:t>
            </a:r>
          </a:p>
          <a:p>
            <a:r>
              <a:rPr lang="en-US" sz="2000" dirty="0" err="1">
                <a:solidFill>
                  <a:srgbClr val="E32DE7"/>
                </a:solidFill>
              </a:rPr>
              <a:t>Aktualität</a:t>
            </a:r>
            <a:r>
              <a:rPr lang="en-US" sz="2000" dirty="0">
                <a:solidFill>
                  <a:srgbClr val="E32DE7"/>
                </a:solidFill>
              </a:rPr>
              <a:t>, </a:t>
            </a:r>
          </a:p>
          <a:p>
            <a:r>
              <a:rPr lang="en-US" sz="2000" dirty="0" err="1">
                <a:solidFill>
                  <a:srgbClr val="E32DE7"/>
                </a:solidFill>
              </a:rPr>
              <a:t>Erweiterung</a:t>
            </a:r>
            <a:r>
              <a:rPr lang="en-US" sz="2000" dirty="0">
                <a:solidFill>
                  <a:srgbClr val="E32DE7"/>
                </a:solidFill>
              </a:rPr>
              <a:t> der </a:t>
            </a:r>
            <a:r>
              <a:rPr lang="en-US" sz="2000" dirty="0" err="1">
                <a:solidFill>
                  <a:srgbClr val="E32DE7"/>
                </a:solidFill>
              </a:rPr>
              <a:t>Textsortenauswahl</a:t>
            </a:r>
            <a:r>
              <a:rPr lang="en-US" sz="2000" dirty="0">
                <a:solidFill>
                  <a:srgbClr val="E32DE7"/>
                </a:solidFill>
              </a:rPr>
              <a:t>, </a:t>
            </a:r>
          </a:p>
          <a:p>
            <a:r>
              <a:rPr lang="en-US" sz="2000" dirty="0" err="1">
                <a:solidFill>
                  <a:srgbClr val="E32DE7"/>
                </a:solidFill>
              </a:rPr>
              <a:t>Wettbewerbe</a:t>
            </a:r>
            <a:r>
              <a:rPr lang="en-US" sz="2000" dirty="0">
                <a:solidFill>
                  <a:srgbClr val="E32DE7"/>
                </a:solidFill>
              </a:rPr>
              <a:t> </a:t>
            </a:r>
            <a:r>
              <a:rPr lang="en-US" sz="2000" dirty="0" err="1">
                <a:solidFill>
                  <a:srgbClr val="E32DE7"/>
                </a:solidFill>
              </a:rPr>
              <a:t>stärken</a:t>
            </a:r>
            <a:r>
              <a:rPr lang="en-US" sz="2000" dirty="0">
                <a:solidFill>
                  <a:srgbClr val="E32DE7"/>
                </a:solidFill>
              </a:rPr>
              <a:t>, </a:t>
            </a:r>
          </a:p>
          <a:p>
            <a:r>
              <a:rPr lang="en-US" sz="2000" dirty="0" err="1">
                <a:solidFill>
                  <a:srgbClr val="E32DE7"/>
                </a:solidFill>
              </a:rPr>
              <a:t>digitales</a:t>
            </a:r>
            <a:r>
              <a:rPr lang="en-US" sz="2000" dirty="0">
                <a:solidFill>
                  <a:srgbClr val="E32DE7"/>
                </a:solidFill>
              </a:rPr>
              <a:t> </a:t>
            </a:r>
            <a:r>
              <a:rPr lang="en-US" sz="2000" dirty="0" err="1">
                <a:solidFill>
                  <a:srgbClr val="E32DE7"/>
                </a:solidFill>
              </a:rPr>
              <a:t>Lesen</a:t>
            </a:r>
            <a:r>
              <a:rPr lang="en-US" sz="2000" dirty="0">
                <a:solidFill>
                  <a:srgbClr val="E32DE7"/>
                </a:solidFill>
              </a:rPr>
              <a:t>                   (</a:t>
            </a:r>
            <a:r>
              <a:rPr lang="en-US" sz="2000" dirty="0" err="1">
                <a:solidFill>
                  <a:srgbClr val="E32DE7"/>
                </a:solidFill>
              </a:rPr>
              <a:t>Antonlin</a:t>
            </a:r>
            <a:r>
              <a:rPr lang="en-US" sz="2000" dirty="0">
                <a:solidFill>
                  <a:srgbClr val="E32DE7"/>
                </a:solidFill>
              </a:rPr>
              <a:t>), </a:t>
            </a:r>
          </a:p>
          <a:p>
            <a:r>
              <a:rPr lang="en-US" sz="2000" dirty="0" err="1">
                <a:solidFill>
                  <a:srgbClr val="E32DE7"/>
                </a:solidFill>
              </a:rPr>
              <a:t>Lesepartner</a:t>
            </a:r>
            <a:r>
              <a:rPr lang="en-US" sz="2000" dirty="0">
                <a:solidFill>
                  <a:srgbClr val="E32DE7"/>
                </a:solidFill>
              </a:rPr>
              <a:t>, </a:t>
            </a:r>
          </a:p>
          <a:p>
            <a:r>
              <a:rPr lang="en-US" sz="2000" dirty="0" err="1">
                <a:solidFill>
                  <a:srgbClr val="E32DE7"/>
                </a:solidFill>
              </a:rPr>
              <a:t>Wertschätzung</a:t>
            </a:r>
            <a:r>
              <a:rPr lang="en-US" sz="2000" dirty="0">
                <a:solidFill>
                  <a:srgbClr val="E32DE7"/>
                </a:solidFill>
              </a:rPr>
              <a:t>, </a:t>
            </a:r>
          </a:p>
          <a:p>
            <a:r>
              <a:rPr lang="en-US" sz="2000" dirty="0" err="1">
                <a:solidFill>
                  <a:srgbClr val="E32DE7"/>
                </a:solidFill>
              </a:rPr>
              <a:t>Lesenacht</a:t>
            </a:r>
            <a:r>
              <a:rPr lang="en-US" sz="2000" dirty="0">
                <a:solidFill>
                  <a:srgbClr val="E32DE7"/>
                </a:solidFill>
              </a:rPr>
              <a:t>, </a:t>
            </a:r>
          </a:p>
          <a:p>
            <a:r>
              <a:rPr lang="en-US" sz="2000" dirty="0" err="1">
                <a:solidFill>
                  <a:srgbClr val="E32DE7"/>
                </a:solidFill>
              </a:rPr>
              <a:t>Büchereibesuch</a:t>
            </a:r>
            <a:r>
              <a:rPr lang="en-US" sz="2000" dirty="0">
                <a:solidFill>
                  <a:srgbClr val="E32DE7"/>
                </a:solidFill>
              </a:rPr>
              <a:t>, </a:t>
            </a:r>
          </a:p>
          <a:p>
            <a:r>
              <a:rPr lang="en-US" sz="2000" dirty="0" err="1">
                <a:solidFill>
                  <a:srgbClr val="E32DE7"/>
                </a:solidFill>
              </a:rPr>
              <a:t>Ausbau</a:t>
            </a:r>
            <a:r>
              <a:rPr lang="en-US" sz="2000" dirty="0">
                <a:solidFill>
                  <a:srgbClr val="E32DE7"/>
                </a:solidFill>
              </a:rPr>
              <a:t> von Klassen- und </a:t>
            </a:r>
            <a:r>
              <a:rPr lang="en-US" sz="2000" dirty="0" err="1">
                <a:solidFill>
                  <a:srgbClr val="E32DE7"/>
                </a:solidFill>
              </a:rPr>
              <a:t>Schulbücherei</a:t>
            </a:r>
            <a:r>
              <a:rPr lang="en-US" sz="2000" dirty="0">
                <a:solidFill>
                  <a:srgbClr val="E32DE7"/>
                </a:solidFill>
              </a:rPr>
              <a:t>. </a:t>
            </a:r>
          </a:p>
          <a:p>
            <a:endParaRPr lang="en-US" sz="1800" dirty="0">
              <a:solidFill>
                <a:srgbClr val="E32DE7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69FD0B7-15E2-DA01-159D-6B956E881ACB}"/>
              </a:ext>
            </a:extLst>
          </p:cNvPr>
          <p:cNvSpPr txBox="1"/>
          <p:nvPr/>
        </p:nvSpPr>
        <p:spPr>
          <a:xfrm>
            <a:off x="7024770" y="4726102"/>
            <a:ext cx="504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“</a:t>
            </a:r>
            <a:r>
              <a:rPr lang="en-US" sz="2000" dirty="0" err="1">
                <a:solidFill>
                  <a:srgbClr val="0070C0"/>
                </a:solidFill>
              </a:rPr>
              <a:t>Leseumsatz</a:t>
            </a:r>
            <a:r>
              <a:rPr lang="en-US" sz="2000" dirty="0">
                <a:solidFill>
                  <a:srgbClr val="0070C0"/>
                </a:solidFill>
              </a:rPr>
              <a:t>” </a:t>
            </a:r>
            <a:r>
              <a:rPr lang="en-US" sz="2000" dirty="0" err="1">
                <a:solidFill>
                  <a:srgbClr val="0070C0"/>
                </a:solidFill>
              </a:rPr>
              <a:t>erhöhen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Lesetandems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Vorlesezeiten</a:t>
            </a:r>
            <a:r>
              <a:rPr lang="en-US" sz="2000" dirty="0">
                <a:solidFill>
                  <a:srgbClr val="0070C0"/>
                </a:solidFill>
              </a:rPr>
              <a:t> (</a:t>
            </a:r>
            <a:r>
              <a:rPr lang="en-US" sz="2000" dirty="0" err="1">
                <a:solidFill>
                  <a:srgbClr val="0070C0"/>
                </a:solidFill>
              </a:rPr>
              <a:t>durch</a:t>
            </a:r>
            <a:r>
              <a:rPr lang="en-US" sz="2000" dirty="0">
                <a:solidFill>
                  <a:srgbClr val="0070C0"/>
                </a:solidFill>
              </a:rPr>
              <a:t> z. B. </a:t>
            </a:r>
            <a:r>
              <a:rPr lang="en-US" sz="2000" dirty="0" err="1">
                <a:solidFill>
                  <a:srgbClr val="0070C0"/>
                </a:solidFill>
              </a:rPr>
              <a:t>Lesewürfel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Hörbuchlesen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Vorlesetheater</a:t>
            </a:r>
            <a:r>
              <a:rPr lang="en-US" sz="2000" dirty="0">
                <a:solidFill>
                  <a:srgbClr val="0070C0"/>
                </a:solidFill>
              </a:rPr>
              <a:t>), Poetry Slams, </a:t>
            </a:r>
            <a:r>
              <a:rPr lang="en-US" sz="2000" dirty="0" err="1">
                <a:solidFill>
                  <a:srgbClr val="0070C0"/>
                </a:solidFill>
              </a:rPr>
              <a:t>Diagnostik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Kooperation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mit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Grundschulen</a:t>
            </a:r>
            <a:r>
              <a:rPr lang="en-US" sz="2000" dirty="0">
                <a:solidFill>
                  <a:srgbClr val="0070C0"/>
                </a:solidFill>
              </a:rPr>
              <a:t> und </a:t>
            </a:r>
            <a:r>
              <a:rPr lang="en-US" sz="2000" dirty="0" err="1">
                <a:solidFill>
                  <a:srgbClr val="0070C0"/>
                </a:solidFill>
              </a:rPr>
              <a:t>Erziehungsberechtigten</a:t>
            </a:r>
            <a:r>
              <a:rPr lang="en-US" sz="20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EB3849EA-2143-79A6-3876-BAACEB20443B}"/>
              </a:ext>
            </a:extLst>
          </p:cNvPr>
          <p:cNvSpPr txBox="1"/>
          <p:nvPr/>
        </p:nvSpPr>
        <p:spPr>
          <a:xfrm>
            <a:off x="8184129" y="1415290"/>
            <a:ext cx="39007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517D21"/>
                </a:solidFill>
              </a:rPr>
              <a:t>Implementation </a:t>
            </a:r>
            <a:r>
              <a:rPr lang="en-US" sz="2000" dirty="0" err="1">
                <a:solidFill>
                  <a:srgbClr val="517D21"/>
                </a:solidFill>
              </a:rPr>
              <a:t>eines</a:t>
            </a:r>
            <a:r>
              <a:rPr lang="en-US" sz="2000" dirty="0">
                <a:solidFill>
                  <a:srgbClr val="517D21"/>
                </a:solidFill>
              </a:rPr>
              <a:t> </a:t>
            </a:r>
            <a:r>
              <a:rPr lang="en-US" sz="2000" dirty="0" err="1">
                <a:solidFill>
                  <a:srgbClr val="517D21"/>
                </a:solidFill>
              </a:rPr>
              <a:t>Programms</a:t>
            </a:r>
            <a:r>
              <a:rPr lang="en-US" sz="2000" dirty="0">
                <a:solidFill>
                  <a:srgbClr val="517D21"/>
                </a:solidFill>
              </a:rPr>
              <a:t> </a:t>
            </a:r>
            <a:r>
              <a:rPr lang="en-US" sz="2000" dirty="0" err="1">
                <a:solidFill>
                  <a:srgbClr val="517D21"/>
                </a:solidFill>
              </a:rPr>
              <a:t>zur</a:t>
            </a:r>
            <a:r>
              <a:rPr lang="en-US" sz="2000" dirty="0">
                <a:solidFill>
                  <a:srgbClr val="517D21"/>
                </a:solidFill>
              </a:rPr>
              <a:t> </a:t>
            </a:r>
            <a:r>
              <a:rPr lang="en-US" sz="2000" dirty="0" err="1">
                <a:solidFill>
                  <a:srgbClr val="517D21"/>
                </a:solidFill>
              </a:rPr>
              <a:t>Leseförderung</a:t>
            </a:r>
            <a:r>
              <a:rPr lang="en-US" sz="2000" dirty="0">
                <a:solidFill>
                  <a:srgbClr val="517D21"/>
                </a:solidFill>
              </a:rPr>
              <a:t>, </a:t>
            </a:r>
            <a:r>
              <a:rPr lang="en-US" sz="2000" dirty="0" err="1">
                <a:solidFill>
                  <a:srgbClr val="517D21"/>
                </a:solidFill>
              </a:rPr>
              <a:t>Materialsammlung</a:t>
            </a:r>
            <a:r>
              <a:rPr lang="en-US" sz="2000" dirty="0">
                <a:solidFill>
                  <a:srgbClr val="517D21"/>
                </a:solidFill>
              </a:rPr>
              <a:t> für </a:t>
            </a:r>
            <a:r>
              <a:rPr lang="en-US" sz="2000" dirty="0" err="1">
                <a:solidFill>
                  <a:srgbClr val="517D21"/>
                </a:solidFill>
              </a:rPr>
              <a:t>KuK</a:t>
            </a:r>
            <a:r>
              <a:rPr lang="en-US" sz="2000" dirty="0">
                <a:solidFill>
                  <a:srgbClr val="517D21"/>
                </a:solidFill>
              </a:rPr>
              <a:t>, </a:t>
            </a:r>
            <a:r>
              <a:rPr lang="en-US" sz="2000" dirty="0" err="1">
                <a:solidFill>
                  <a:srgbClr val="517D21"/>
                </a:solidFill>
              </a:rPr>
              <a:t>Lerncoaching</a:t>
            </a:r>
            <a:r>
              <a:rPr lang="en-US" sz="2000" dirty="0">
                <a:solidFill>
                  <a:srgbClr val="517D21"/>
                </a:solidFill>
              </a:rPr>
              <a:t>-AG, </a:t>
            </a:r>
            <a:r>
              <a:rPr lang="en-US" sz="2000" dirty="0" err="1">
                <a:solidFill>
                  <a:srgbClr val="517D21"/>
                </a:solidFill>
              </a:rPr>
              <a:t>Überarbeitung</a:t>
            </a:r>
            <a:r>
              <a:rPr lang="en-US" sz="2000" dirty="0">
                <a:solidFill>
                  <a:srgbClr val="517D21"/>
                </a:solidFill>
              </a:rPr>
              <a:t> des </a:t>
            </a:r>
            <a:r>
              <a:rPr lang="en-US" sz="2000" dirty="0" err="1">
                <a:solidFill>
                  <a:srgbClr val="517D21"/>
                </a:solidFill>
              </a:rPr>
              <a:t>Methodencurriculums</a:t>
            </a:r>
            <a:r>
              <a:rPr lang="en-US" sz="2000" dirty="0">
                <a:solidFill>
                  <a:srgbClr val="517D21"/>
                </a:solidFill>
              </a:rPr>
              <a:t>, </a:t>
            </a:r>
          </a:p>
          <a:p>
            <a:r>
              <a:rPr lang="en-US" sz="2000" dirty="0" err="1">
                <a:solidFill>
                  <a:srgbClr val="517D21"/>
                </a:solidFill>
              </a:rPr>
              <a:t>feste</a:t>
            </a:r>
            <a:r>
              <a:rPr lang="en-US" sz="2000" dirty="0">
                <a:solidFill>
                  <a:srgbClr val="517D21"/>
                </a:solidFill>
              </a:rPr>
              <a:t> </a:t>
            </a:r>
            <a:r>
              <a:rPr lang="en-US" sz="2000" dirty="0" err="1">
                <a:solidFill>
                  <a:srgbClr val="517D21"/>
                </a:solidFill>
              </a:rPr>
              <a:t>Lesezeit</a:t>
            </a:r>
            <a:r>
              <a:rPr lang="en-US" sz="2000" dirty="0">
                <a:solidFill>
                  <a:srgbClr val="517D2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083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333772" y="0"/>
            <a:ext cx="11206980" cy="1397000"/>
          </a:xfr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de-DE" kern="1200" cap="none" baseline="0" dirty="0">
                <a:latin typeface="+mj-lt"/>
                <a:ea typeface="+mj-ea"/>
                <a:cs typeface="+mj-cs"/>
              </a:rPr>
              <a:t>5. Lesekompetenz nachhaltig stärken</a:t>
            </a:r>
            <a:endParaRPr lang="de-DE" i="1" kern="1200" cap="none" baseline="0" dirty="0">
              <a:latin typeface="+mj-lt"/>
              <a:ea typeface="+mj-ea"/>
              <a:cs typeface="+mj-cs"/>
            </a:endParaRPr>
          </a:p>
        </p:txBody>
      </p:sp>
      <p:sp>
        <p:nvSpPr>
          <p:cNvPr id="14" name="Inhaltsplatzhalter 13"/>
          <p:cNvSpPr txBox="1">
            <a:spLocks/>
          </p:cNvSpPr>
          <p:nvPr/>
        </p:nvSpPr>
        <p:spPr>
          <a:xfrm>
            <a:off x="333772" y="1556792"/>
            <a:ext cx="11521280" cy="5184576"/>
          </a:xfrm>
          <a:prstGeom prst="rect">
            <a:avLst/>
          </a:prstGeom>
        </p:spPr>
        <p:txBody>
          <a:bodyPr vert="horz" lIns="121899" tIns="60949" rIns="121899" bIns="60949" rtlCol="0">
            <a:normAutofit fontScale="25000" lnSpcReduction="20000"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66"/>
              </a:spcBef>
            </a:pPr>
            <a:r>
              <a:rPr lang="de-DE" sz="9600" baseline="0" dirty="0"/>
              <a:t>Arbeitsgruppe </a:t>
            </a:r>
            <a:r>
              <a:rPr lang="de-DE" sz="9600" i="1" baseline="0" dirty="0"/>
              <a:t>Leseförderung: </a:t>
            </a:r>
          </a:p>
          <a:p>
            <a:pPr marL="304747" indent="-304747">
              <a:spcBef>
                <a:spcPts val="1866"/>
              </a:spcBef>
              <a:buFont typeface="Arial" pitchFamily="34" charset="0"/>
              <a:buChar char="•"/>
            </a:pPr>
            <a:r>
              <a:rPr lang="de-DE" sz="9600" baseline="0" dirty="0"/>
              <a:t> Erstellung eines </a:t>
            </a:r>
            <a:r>
              <a:rPr lang="de-DE" sz="9600" b="1" baseline="0" dirty="0"/>
              <a:t>Konzeptes</a:t>
            </a:r>
            <a:r>
              <a:rPr lang="de-DE" sz="9600" baseline="0" dirty="0"/>
              <a:t> zur Leseförderung,</a:t>
            </a:r>
          </a:p>
          <a:p>
            <a:pPr marL="304747" indent="-304747">
              <a:spcBef>
                <a:spcPts val="1866"/>
              </a:spcBef>
              <a:buFont typeface="Arial" pitchFamily="34" charset="0"/>
              <a:buChar char="•"/>
            </a:pPr>
            <a:r>
              <a:rPr lang="de-DE" sz="9600" baseline="0" dirty="0"/>
              <a:t> </a:t>
            </a:r>
            <a:r>
              <a:rPr lang="de-DE" sz="9600" b="1" baseline="0" dirty="0"/>
              <a:t>Lesemotivation, Leseverstehen, Lesestrategien</a:t>
            </a:r>
            <a:r>
              <a:rPr lang="de-DE" sz="9600" b="1" dirty="0"/>
              <a:t> </a:t>
            </a:r>
            <a:r>
              <a:rPr lang="de-DE" sz="9600" baseline="0" dirty="0"/>
              <a:t>miteinander verschränken,</a:t>
            </a:r>
          </a:p>
          <a:p>
            <a:pPr marL="304747" indent="-304747">
              <a:spcBef>
                <a:spcPts val="1866"/>
              </a:spcBef>
              <a:buFont typeface="Arial" pitchFamily="34" charset="0"/>
              <a:buChar char="•"/>
            </a:pPr>
            <a:r>
              <a:rPr lang="de-DE" sz="9600" baseline="0" dirty="0"/>
              <a:t> </a:t>
            </a:r>
            <a:r>
              <a:rPr lang="de-DE" sz="9600" b="1" baseline="0" dirty="0"/>
              <a:t>Kooperationen</a:t>
            </a:r>
            <a:r>
              <a:rPr lang="de-DE" sz="9600" baseline="0" dirty="0"/>
              <a:t> mit externen Partnern &amp; Erziehungsberechtigten</a:t>
            </a:r>
            <a:r>
              <a:rPr lang="de-DE" sz="9600" dirty="0"/>
              <a:t> </a:t>
            </a:r>
            <a:r>
              <a:rPr lang="de-DE" sz="9600" baseline="0" dirty="0"/>
              <a:t>(Besuch der Antonius Grundschule am Do., 29.02.24),</a:t>
            </a:r>
          </a:p>
          <a:p>
            <a:pPr marL="304747" indent="-304747">
              <a:spcBef>
                <a:spcPts val="1866"/>
              </a:spcBef>
              <a:buFont typeface="Arial" pitchFamily="34" charset="0"/>
              <a:buChar char="•"/>
            </a:pPr>
            <a:endParaRPr lang="de-DE" sz="9600" baseline="0" dirty="0"/>
          </a:p>
          <a:p>
            <a:pPr marL="304747" indent="-304747">
              <a:spcBef>
                <a:spcPts val="1866"/>
              </a:spcBef>
              <a:buFont typeface="Arial" pitchFamily="34" charset="0"/>
              <a:buChar char="•"/>
            </a:pPr>
            <a:r>
              <a:rPr lang="de-DE" sz="9600" baseline="0" dirty="0"/>
              <a:t> Implementation einer “</a:t>
            </a:r>
            <a:r>
              <a:rPr lang="de-DE" sz="9600" b="1" baseline="0" dirty="0"/>
              <a:t>Lesestunde</a:t>
            </a:r>
            <a:r>
              <a:rPr lang="de-DE" sz="9600" baseline="0" dirty="0"/>
              <a:t>” ab Jg. 5 (</a:t>
            </a:r>
            <a:r>
              <a:rPr lang="de-DE" sz="9600" baseline="0" dirty="0" err="1"/>
              <a:t>Sj</a:t>
            </a:r>
            <a:r>
              <a:rPr lang="de-DE" sz="9600" baseline="0" dirty="0"/>
              <a:t>. 24/25),</a:t>
            </a:r>
          </a:p>
          <a:p>
            <a:pPr>
              <a:spcBef>
                <a:spcPts val="1866"/>
              </a:spcBef>
            </a:pPr>
            <a:endParaRPr lang="de-DE" sz="9600" baseline="0" dirty="0"/>
          </a:p>
          <a:p>
            <a:pPr marL="304747" indent="-304747">
              <a:spcBef>
                <a:spcPts val="1866"/>
              </a:spcBef>
              <a:buFont typeface="Arial" pitchFamily="34" charset="0"/>
              <a:buChar char="•"/>
            </a:pPr>
            <a:r>
              <a:rPr lang="de-DE" sz="9600" b="1" baseline="0" dirty="0"/>
              <a:t> Ziel: Stärkung der Lesekompetenz; </a:t>
            </a:r>
          </a:p>
          <a:p>
            <a:pPr marL="304747" indent="-304747">
              <a:spcBef>
                <a:spcPts val="1866"/>
              </a:spcBef>
              <a:buFont typeface="Arial" pitchFamily="34" charset="0"/>
              <a:buChar char="•"/>
            </a:pPr>
            <a:r>
              <a:rPr lang="de-DE" sz="9600" b="1" baseline="0" dirty="0"/>
              <a:t> </a:t>
            </a:r>
            <a:r>
              <a:rPr lang="de-DE" sz="9600" b="1" i="1" baseline="0" dirty="0"/>
              <a:t>Entlastung aller Fächer</a:t>
            </a:r>
          </a:p>
          <a:p>
            <a:pPr marL="304747" indent="-304747">
              <a:spcBef>
                <a:spcPts val="1866"/>
              </a:spcBef>
              <a:buFont typeface="Arial" pitchFamily="34" charset="0"/>
              <a:buChar char="•"/>
            </a:pPr>
            <a:endParaRPr lang="de-DE" sz="900" baseline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1A313F5-E2C5-0935-E182-FE55D4D83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6939" y="3553163"/>
            <a:ext cx="2749057" cy="2735312"/>
          </a:xfrm>
          <a:prstGeom prst="rect">
            <a:avLst/>
          </a:prstGeom>
          <a:noFill/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97113E7-ED4C-0862-E828-17D21BF81CF4}"/>
              </a:ext>
            </a:extLst>
          </p:cNvPr>
          <p:cNvSpPr txBox="1"/>
          <p:nvPr/>
        </p:nvSpPr>
        <p:spPr>
          <a:xfrm>
            <a:off x="5999642" y="6284089"/>
            <a:ext cx="62206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https://forms.office.com/e/bxcfKRkbpf</a:t>
            </a:r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ücher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23_TF02787940_TF02787940.potx" id="{A07221C8-B975-4B87-AB41-47C02B22BFA6}" vid="{F586EF8F-8554-4952-87AF-18F7DCDD0B8D}"/>
    </a:ext>
  </a:extLst>
</a:theme>
</file>

<file path=ppt/theme/theme2.xml><?xml version="1.0" encoding="utf-8"?>
<a:theme xmlns:a="http://schemas.openxmlformats.org/drawingml/2006/main" name="Office-Design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Präsentation blauer Bücherstapel (Breitbild)</Template>
  <TotalTime>0</TotalTime>
  <Words>447</Words>
  <Application>Microsoft Macintosh PowerPoint</Application>
  <PresentationFormat>Benutzerdefiniert</PresentationFormat>
  <Paragraphs>73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Symbol</vt:lpstr>
      <vt:lpstr>Wingdings</vt:lpstr>
      <vt:lpstr>Bücher 16 x 9</vt:lpstr>
      <vt:lpstr>Leseförderung</vt:lpstr>
      <vt:lpstr>1. Lesekompetenz</vt:lpstr>
      <vt:lpstr>PowerPoint-Präsentation</vt:lpstr>
      <vt:lpstr>3. IGLU &amp; PISA </vt:lpstr>
      <vt:lpstr>PowerPoint-Präsentation</vt:lpstr>
      <vt:lpstr>PowerPoint-Präsentation</vt:lpstr>
      <vt:lpstr>5. Lesekompetenz nachhaltig stärken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Leseförderung</dc:title>
  <dc:creator>Kathrin</dc:creator>
  <cp:lastModifiedBy>Christoph Feldmann</cp:lastModifiedBy>
  <cp:revision>13</cp:revision>
  <dcterms:created xsi:type="dcterms:W3CDTF">2024-01-31T17:59:33Z</dcterms:created>
  <dcterms:modified xsi:type="dcterms:W3CDTF">2026-01-05T13:34:37Z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